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17" r:id="rId3"/>
    <p:sldId id="258" r:id="rId5"/>
    <p:sldId id="437" r:id="rId6"/>
    <p:sldId id="454" r:id="rId7"/>
    <p:sldId id="439" r:id="rId8"/>
    <p:sldId id="442" r:id="rId9"/>
    <p:sldId id="463" r:id="rId10"/>
    <p:sldId id="443" r:id="rId11"/>
    <p:sldId id="464" r:id="rId12"/>
    <p:sldId id="465" r:id="rId13"/>
    <p:sldId id="466" r:id="rId14"/>
    <p:sldId id="471" r:id="rId15"/>
    <p:sldId id="440" r:id="rId16"/>
    <p:sldId id="441" r:id="rId17"/>
    <p:sldId id="427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6F6F6"/>
    <a:srgbClr val="00A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7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-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5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0F7B8-3097-4669-8E62-5BE6BCD9FB5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61266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市场分析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87022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投资回报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TextBox 1"/>
          <p:cNvSpPr txBox="1"/>
          <p:nvPr userDrawn="1"/>
        </p:nvSpPr>
        <p:spPr>
          <a:xfrm>
            <a:off x="5154218" y="491612"/>
            <a:ext cx="1723516" cy="399967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lvl="0" algn="ctr"/>
            <a:r>
              <a:rPr lang="zh-CN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点击添加标题</a:t>
            </a:r>
            <a:endParaRPr lang="en-US" altLang="zh-CN" sz="2000" b="1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2"/>
          <p:cNvSpPr txBox="1"/>
          <p:nvPr userDrawn="1"/>
        </p:nvSpPr>
        <p:spPr>
          <a:xfrm>
            <a:off x="4366331" y="947397"/>
            <a:ext cx="3416309" cy="461651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您的内容打在这里，或通过复制文本后在此选择粘贴，并选择只保留文字。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五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1F931BFC-FA3C-44C9-BDF3-A1EA94A517F2}" type="datetime1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2E9294EB-43AD-4253-9111-B513B7CCDA25}" type="slidenum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4000"/>
                </a:schemeClr>
              </a:gs>
              <a:gs pos="56000">
                <a:srgbClr val="FCFDFA">
                  <a:alpha val="88000"/>
                </a:srgb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22629" y="283635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74144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产品运行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transition spd="slow" advClick="0" advTm="3000">
    <p:cover dir="l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7.xml"/><Relationship Id="rId4" Type="http://schemas.openxmlformats.org/officeDocument/2006/relationships/hyperlink" Target="https://pptsupermarket.com/&#8212;&#8212;2021.10.10" TargetMode="External"/><Relationship Id="rId3" Type="http://schemas.openxmlformats.org/officeDocument/2006/relationships/hyperlink" Target="https://www.cnblogs.com/zpfbuaa/p/6974035.html" TargetMode="Externa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4.jpeg"/><Relationship Id="rId3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2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3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4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051214" y="3064805"/>
            <a:ext cx="7799847" cy="984857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zh-CN" altLang="en-US" sz="5800" dirty="0">
                <a:ln w="127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城院生态圈项目计划书</a:t>
            </a:r>
            <a:endParaRPr lang="zh-CN" altLang="en-US" sz="5800" dirty="0">
              <a:ln w="127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综艺体简" panose="02010609000101010101" pitchFamily="49" charset="-122"/>
            </a:endParaRPr>
          </a:p>
        </p:txBody>
      </p:sp>
      <p:pic>
        <p:nvPicPr>
          <p:cNvPr id="2" name="纯音乐 - 阿兰蒂斯之恋 - aranjuez mon auou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104459" y="1993830"/>
            <a:ext cx="812549" cy="812549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3039941" y="4883729"/>
            <a:ext cx="3258831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776868" y="42845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973" y="532162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99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899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54084" y="116433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54200" y="1813560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“城院生态圈“采用前端VUE后端Spring Boot，数据库Mysql方法实现。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小组成员已全部修读过数据库原理课程，掌握Mysql数据库的操作方法，并在短学期充分应用，Spring Boot继承自JAVA平台的Spring框架，小组成员已全部修读过面向对象程序设计，掌握JAVA语言，同学期也在学习Java高级程序设计，有JAVA的使用经验以及教程资源。并且VUE是web语言的衍生，微信小程序界面语言和web基本相似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题选择后，组长分配了小组成员技术实现方向，小组三人，一个主攻VUE，一个负责后端，两名组员都修读过web，因此只要随计划书进展，在技术实现上可以把控，当然不排除开发过程中会遇到问题，小组成员基本能应对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ï$ḻîdè"/>
          <p:cNvSpPr/>
          <p:nvPr/>
        </p:nvSpPr>
        <p:spPr>
          <a:xfrm>
            <a:off x="792480" y="977900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1010285" y="1247140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54084" y="313601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操作可行性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54200" y="3785235"/>
            <a:ext cx="90595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项目基于微信小程序，不需要下载安装即可使用，它实现了应用“触手可及”的梦想，用户扫一扫或搜一下即可打开应用。并且城院生态圈小程序参考云朵朵小程序，城院用户适应成本低，上手非常快，并且面友好简洁，美观大方，小程序高度优化，可同时满足多人同时访问而不会发生卡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ï$ḻîdè"/>
          <p:cNvSpPr/>
          <p:nvPr/>
        </p:nvSpPr>
        <p:spPr>
          <a:xfrm>
            <a:off x="792480" y="294957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îsļidê"/>
          <p:cNvSpPr/>
          <p:nvPr/>
        </p:nvSpPr>
        <p:spPr>
          <a:xfrm>
            <a:off x="1010285" y="321881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54084" y="45977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54200" y="5247005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法律是依法治国的根本，本项目的开发将严格遵守法律，项目开发期间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所有技术资料都由提出方保管，使用的资源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仅供内部学习交流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，开发人员遵循法律规范、严守法律底线。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除此之外，在进行文档编写时，我们会遵守以下几条原则：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（1）凡已公布国家/行业标准的遵循国家行业标准；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（2）无国家/行业标准的参考国际标准、外国国家标准；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（3）参考国内各地已经形成的标准、规范；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ï$ḻîdè"/>
          <p:cNvSpPr/>
          <p:nvPr/>
        </p:nvSpPr>
        <p:spPr>
          <a:xfrm>
            <a:off x="792480" y="441134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îsļidê"/>
          <p:cNvSpPr/>
          <p:nvPr/>
        </p:nvSpPr>
        <p:spPr>
          <a:xfrm>
            <a:off x="1010285" y="468058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7" grpId="0" animBg="1"/>
      <p:bldP spid="6" grpId="0"/>
      <p:bldP spid="40" grpId="1" animBg="1"/>
      <p:bldP spid="37" grpId="1" animBg="1"/>
      <p:bldP spid="6" grpId="1"/>
      <p:bldP spid="14" grpId="0" animBg="1"/>
      <p:bldP spid="13" grpId="0" animBg="1"/>
      <p:bldP spid="11" grpId="0"/>
      <p:bldP spid="14" grpId="1" animBg="1"/>
      <p:bldP spid="13" grpId="1" animBg="1"/>
      <p:bldP spid="11" grpId="1"/>
      <p:bldP spid="17" grpId="0" animBg="1"/>
      <p:bldP spid="18" grpId="0" animBg="1"/>
      <p:bldP spid="15" grpId="0"/>
      <p:bldP spid="17" grpId="1" animBg="1"/>
      <p:bldP spid="18" grpId="1" animBg="1"/>
      <p:bldP spid="15" grpId="1"/>
      <p:bldP spid="8" grpId="0"/>
      <p:bldP spid="8" grpId="1"/>
      <p:bldP spid="12" grpId="0"/>
      <p:bldP spid="12" grpId="1"/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96959" y="109194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Strengths / 优势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92985" y="1809750"/>
            <a:ext cx="3204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a.无需下载，也无需注册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b.代码封装条件优，打开快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c.开发维护成本低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74115" y="1031240"/>
            <a:ext cx="600075" cy="590550"/>
            <a:chOff x="1489" y="1766"/>
            <a:chExt cx="1942" cy="1942"/>
          </a:xfrm>
        </p:grpSpPr>
        <p:sp>
          <p:nvSpPr>
            <p:cNvPr id="16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89685" y="1092200"/>
            <a:ext cx="36703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481445" y="1044575"/>
            <a:ext cx="600075" cy="590550"/>
            <a:chOff x="1489" y="1766"/>
            <a:chExt cx="1942" cy="1942"/>
          </a:xfrm>
        </p:grpSpPr>
        <p:sp>
          <p:nvSpPr>
            <p:cNvPr id="11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2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6529070" y="110553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52525" y="3968750"/>
            <a:ext cx="600075" cy="590550"/>
            <a:chOff x="1489" y="1766"/>
            <a:chExt cx="1942" cy="1942"/>
          </a:xfrm>
        </p:grpSpPr>
        <p:sp>
          <p:nvSpPr>
            <p:cNvPr id="22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3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239520" y="4029710"/>
            <a:ext cx="476885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8094" y="109893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Weaknesses / 缺陷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556500" y="182308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a.受微信平台限制，无法开发大型程序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b.技术框架不稳定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c.不能跳转外链网址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88704" y="39373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Opportunities / 机会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284730" y="4702810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a.微信用户基数大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b.移动应用发展趋势良好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c.微信小程序开发准入门槛低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480810" y="3937635"/>
            <a:ext cx="600075" cy="590550"/>
            <a:chOff x="1489" y="1766"/>
            <a:chExt cx="1942" cy="1942"/>
          </a:xfrm>
        </p:grpSpPr>
        <p:sp>
          <p:nvSpPr>
            <p:cNvPr id="47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8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6585585" y="399859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67459" y="399199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Threats / 挑战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55865" y="471614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a.承受微信平台的限制要求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b.需要满足客户的不同需求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c.要看清市场方向，抓住市场机遇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6" grpId="0"/>
      <p:bldP spid="26" grpId="1"/>
      <p:bldP spid="28" grpId="0"/>
      <p:bldP spid="28" grpId="1"/>
      <p:bldP spid="51" grpId="0"/>
      <p:bldP spid="5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项目配置管理系统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9460" y="1216660"/>
            <a:ext cx="9740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建立远程仓库，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配置管理系统进行小组协作，并及时将工程部署到仓库中去。通过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GitHubDesktop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软件管理文件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60" y="1932305"/>
            <a:ext cx="8335010" cy="38049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7540" y="1932305"/>
            <a:ext cx="6422390" cy="4415155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参考文献及引用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10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FrederickP.Brooks.Jr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人月神话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周年纪念版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》[M]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第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14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章祸起萧墙及第十五章另外一面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计划书参考该书描述概念，见于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ppt.4-9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zh-CN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项目计划书模板（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GB/T8567-2006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）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软件工程导论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瀑布模型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p.15-16——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软件工程过程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第4章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瀑布模型应用实例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伊甸一点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博客园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(cnblogs.com)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【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2021.9.30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版】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9</a:t>
            </a: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模型提取：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4"/>
              </a:rPr>
              <a:t>https://pptsupermarket.com/——2021.10.10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想法完善：梁晓勇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Logo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设计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更新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：黄依豪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WBS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绘制：黄依豪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会议记录整理：梁晓勇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可行性分析报告设计：李东泽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制作：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梁晓勇</a:t>
            </a:r>
            <a:r>
              <a:rPr lang="en-US" altLang="zh-CN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详细进度表制作以及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GANTT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图：李东泽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贡献比：黄依豪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35%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36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梁晓勇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29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5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222179" y="2462614"/>
            <a:ext cx="7719524" cy="1314178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itchFamily="34" charset="0"/>
              </a:rPr>
              <a:t>演讲完毕   谢谢观看</a:t>
            </a:r>
            <a:endParaRPr lang="id-ID" altLang="zh-CN" sz="5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itchFamily="34" charset="0"/>
            </a:endParaRPr>
          </a:p>
        </p:txBody>
      </p:sp>
      <p:sp>
        <p:nvSpPr>
          <p:cNvPr id="7" name="文本框 5"/>
          <p:cNvSpPr txBox="1"/>
          <p:nvPr/>
        </p:nvSpPr>
        <p:spPr>
          <a:xfrm>
            <a:off x="3127512" y="4888220"/>
            <a:ext cx="3018948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505907" y="414784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21" y="313030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78840" y="1029902"/>
            <a:ext cx="2149351" cy="2150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36" name="TextBox 59"/>
          <p:cNvSpPr txBox="1">
            <a:spLocks noChangeArrowheads="1"/>
          </p:cNvSpPr>
          <p:nvPr/>
        </p:nvSpPr>
        <p:spPr bwMode="auto">
          <a:xfrm>
            <a:off x="830507" y="1419279"/>
            <a:ext cx="2846014" cy="1224524"/>
          </a:xfrm>
          <a:prstGeom prst="rect">
            <a:avLst/>
          </a:prstGeom>
          <a:noFill/>
          <a:ln>
            <a:noFill/>
          </a:ln>
        </p:spPr>
        <p:txBody>
          <a:bodyPr wrap="square" lIns="91400" tIns="45699" rIns="91400" bIns="4569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 sz="373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320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b="1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3765">
              <a:lnSpc>
                <a:spcPct val="120000"/>
              </a:lnSpc>
              <a:defRPr/>
            </a:pPr>
            <a:r>
              <a:rPr lang="en-US" altLang="zh-CN" sz="2400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400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-30184" y="4048123"/>
            <a:ext cx="12233163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Oval 4"/>
          <p:cNvSpPr/>
          <p:nvPr/>
        </p:nvSpPr>
        <p:spPr>
          <a:xfrm>
            <a:off x="1706010" y="3879604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3" name="Oval 4"/>
          <p:cNvSpPr/>
          <p:nvPr/>
        </p:nvSpPr>
        <p:spPr>
          <a:xfrm>
            <a:off x="4237966" y="402576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Oval 4"/>
          <p:cNvSpPr/>
          <p:nvPr/>
        </p:nvSpPr>
        <p:spPr>
          <a:xfrm>
            <a:off x="6655417" y="4737717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Oval 4"/>
          <p:cNvSpPr/>
          <p:nvPr/>
        </p:nvSpPr>
        <p:spPr>
          <a:xfrm>
            <a:off x="9262550" y="513301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308064" y="450076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698213" y="4679409"/>
            <a:ext cx="17056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805266" y="3701124"/>
            <a:ext cx="23152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可行性分析报告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792782" y="416838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055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48" grpId="0" animBg="1"/>
      <p:bldP spid="53" grpId="0" animBg="1"/>
      <p:bldP spid="56" grpId="0" animBg="1"/>
      <p:bldP spid="59" grpId="0" animBg="1"/>
      <p:bldP spid="61" grpId="0"/>
      <p:bldP spid="62" grpId="0"/>
      <p:bldP spid="63" grpId="0"/>
      <p:bldP spid="64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7343" y="1340477"/>
            <a:ext cx="14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项目名称：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74273" y="1334454"/>
            <a:ext cx="463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城院生态圈</a:t>
            </a:r>
            <a:r>
              <a:rPr lang="en-US" altLang="zh-CN" sz="1200" dirty="0"/>
              <a:t>——</a:t>
            </a:r>
            <a:r>
              <a:rPr lang="zh-CN" altLang="en-US" sz="1200" dirty="0"/>
              <a:t>基于微信小程序的城院动植物交流论坛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907343" y="2378501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项目服务：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graphicFrame>
        <p:nvGraphicFramePr>
          <p:cNvPr id="14" name="表格 1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092037" y="2445592"/>
          <a:ext cx="6285345" cy="368621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779335"/>
                <a:gridCol w="940607"/>
                <a:gridCol w="933306"/>
                <a:gridCol w="1252591"/>
                <a:gridCol w="2379506"/>
              </a:tblGrid>
              <a:tr h="184924"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类别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模块名称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主要功能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功能描述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备注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rowSpan="16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小程序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用户体系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注册登录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引导页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注册、登录、注销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33768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填写、修改用户基本个人信息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昵称、性别、手机号码、年龄、城市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常见系统设置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清除缓存、意见反馈、关于我们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账号、密码管理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rowSpan="11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论坛体系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“云吸猫”“云撸狗”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发帖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点赞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评论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赞赏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举报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动植物科普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信息增删改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名称、基本信息、位置、图片、外号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4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动物城友会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发起人、活动内容、地点、时间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活动参加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活动追责制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收集发起人信息并让其做出担保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19" name="图片 18" descr="效果图"/>
          <p:cNvPicPr>
            <a:picLocks noChangeAspect="1"/>
          </p:cNvPicPr>
          <p:nvPr/>
        </p:nvPicPr>
        <p:blipFill>
          <a:blip r:embed="rId3"/>
          <a:srcRect t="10956" r="1090"/>
          <a:stretch>
            <a:fillRect/>
          </a:stretch>
        </p:blipFill>
        <p:spPr>
          <a:xfrm>
            <a:off x="8786106" y="193482"/>
            <a:ext cx="2456693" cy="4866602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9275028" y="5774889"/>
            <a:ext cx="2536443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参考微信小程序云朵朵的</a:t>
            </a:r>
            <a:r>
              <a:rPr lang="en-US" altLang="zh-CN" sz="1100" dirty="0"/>
              <a:t>UI</a:t>
            </a:r>
            <a:r>
              <a:rPr lang="zh-CN" altLang="en-US" sz="1100" dirty="0"/>
              <a:t>设计</a:t>
            </a:r>
            <a:endParaRPr lang="zh-CN" altLang="en-US" sz="1100" dirty="0"/>
          </a:p>
        </p:txBody>
      </p:sp>
      <p:cxnSp>
        <p:nvCxnSpPr>
          <p:cNvPr id="31" name="直接箭头连接符 30"/>
          <p:cNvCxnSpPr/>
          <p:nvPr/>
        </p:nvCxnSpPr>
        <p:spPr>
          <a:xfrm flipV="1">
            <a:off x="9834245" y="5131204"/>
            <a:ext cx="360218" cy="572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99844" y="2291462"/>
            <a:ext cx="3500581" cy="12623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参考GB/T8567-2006</a:t>
            </a:r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项目计划书模板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570" y="775335"/>
            <a:ext cx="5781040" cy="576326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64578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12618" y="3429000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17361" y="1441668"/>
          <a:ext cx="7379623" cy="475678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191260"/>
                <a:gridCol w="1182254"/>
                <a:gridCol w="5006109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58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项目想法提出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2021/9/22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确定项目主题、了解准备工作，最后输出《项目想法报告》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6215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项目计划拟定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初稿</a:t>
                      </a:r>
                      <a:r>
                        <a:rPr lang="en-US" sz="1200" kern="100">
                          <a:effectLst/>
                        </a:rPr>
                        <a:t>2021/9/26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修订</a:t>
                      </a:r>
                      <a:r>
                        <a:rPr lang="en-US" sz="1200" kern="100">
                          <a:effectLst/>
                        </a:rPr>
                        <a:t>2021/</a:t>
                      </a:r>
                      <a:r>
                        <a:rPr lang="en-GB" sz="1200" kern="100">
                          <a:effectLst/>
                        </a:rPr>
                        <a:t>10/10</a:t>
                      </a:r>
                      <a:endParaRPr lang="en-GB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拟定所有需要完成的工程，拟定完成时间，输出《项目计划表》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818997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可行性分析报告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17</a:t>
                      </a:r>
                      <a:endParaRPr lang="en-GB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分析技术可行性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确定现有资源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软件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硬件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技术人员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r>
                        <a:rPr lang="zh-CN" sz="1200" kern="100" dirty="0">
                          <a:effectLst/>
                        </a:rPr>
                        <a:t>是否支持开发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经济可行性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确定项目的成本和经济效益是否值得投入开发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社会可行性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确定项目内容是否存在侵权等违规、违法行为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最后输出《可行性分析报告》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29098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需求分析报告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24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分析面向不同方面的需求，例如：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识别功能需求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确定所开发的软件必须具备什么样的功能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识别性能需求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确定所开发的软件有哪些技术性能指标识别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识别环境需求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确定所开发的软件运行时所需要的软、硬件要求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识别用户界面需求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界面风格以及人机交互方式等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最后输出《需求分析报告》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452352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总体设计报告（项目开发计划书）拟定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2021/11/10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任务分析：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范围——确定项目的综合描述，定义所要做得软件开发工作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资源——确定项目投入的人力资源、硬件资源、软件资源和其他相关资源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进度——确定项目阶段性进展和最终交付期限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成本——确定估算项目投入的时间成本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风险——确定项目开发中存在的各种可控和不可控风险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最后输出《总体设计报告》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详细设计报告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2021/11/17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通过修改补充《总体设计报告》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81890" y="2979737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07490" y="1608613"/>
          <a:ext cx="7777019" cy="473900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011555"/>
                <a:gridCol w="1072871"/>
                <a:gridCol w="5692593"/>
              </a:tblGrid>
              <a:tr h="224155"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566141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编码工程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 dirty="0">
                          <a:effectLst/>
                        </a:rPr>
                        <a:t>2021/12/1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在前一阶段设计的及出生，历时两个月的程序编码阶段。任务：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遵守设计原则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遵守编码规范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编写编码注解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合理使用设计模式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编写调试日志信息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代码具有可阅读性、可测试性、可扩展性和可维护性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</a:t>
                      </a:r>
                      <a:r>
                        <a:rPr lang="en-US" sz="1200" kern="100" dirty="0">
                          <a:effectLst/>
                        </a:rPr>
                        <a:t>API</a:t>
                      </a:r>
                      <a:r>
                        <a:rPr lang="zh-CN" sz="1200" kern="100" dirty="0">
                          <a:effectLst/>
                        </a:rPr>
                        <a:t>帮助文档》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49350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测试工程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2021/12/8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通过设计针对不同情况下的测试用例，找出软件中潜在的各种错误和缺陷。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最后输出《软件测试报告》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</a:tr>
              <a:tr h="1732749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维护工程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2021/12/22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通过分析《软件测试报告》，修复已列出的错误，弥补设计上的缺陷。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校正性维护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修改开发过程中为发现而发布后暴露出来的</a:t>
                      </a:r>
                      <a:r>
                        <a:rPr lang="en-US" sz="1200" kern="100" dirty="0">
                          <a:effectLst/>
                        </a:rPr>
                        <a:t>BUG</a:t>
                      </a:r>
                      <a:r>
                        <a:rPr lang="zh-CN" sz="1200" kern="100" dirty="0">
                          <a:effectLst/>
                        </a:rPr>
                        <a:t>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完善性维护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根据用户的需求增加新的功能和性能要求（主要）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适应性维护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根据市场的变化升级软硬件环境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预防性维护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为提高软件的可维护性的和可靠性而对软件进行的修改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最后输出《程序维护手册》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72241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项目总结报告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2021/12/29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总结以上所有的工程，分析开发过程中遇到的特殊情况以及处理方式。总结程序的优缺点。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最后输出《项目总结报告》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63665" y="2967990"/>
            <a:ext cx="46031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Project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工具拟列出的项目计划详细进度表，结合当前课程进度做出相应更改，更加贴合实际。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45" y="965835"/>
            <a:ext cx="5610225" cy="5662295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8316" y="3429000"/>
            <a:ext cx="343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甘特图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54005" y="4743910"/>
            <a:ext cx="9549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基于</a:t>
            </a:r>
            <a:r>
              <a:rPr lang="en-US" altLang="zh-CN" sz="1050" dirty="0"/>
              <a:t>Project</a:t>
            </a:r>
            <a:r>
              <a:rPr lang="zh-CN" altLang="en-US" sz="1050" dirty="0"/>
              <a:t>工具实现</a:t>
            </a:r>
            <a:endParaRPr lang="zh-CN" altLang="en-US" sz="105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10657205" y="4159250"/>
            <a:ext cx="971550" cy="527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0" y="715645"/>
            <a:ext cx="8607425" cy="584200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070109" y="155740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经济可行性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183890" y="2206625"/>
            <a:ext cx="62820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设备：笔记本电脑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软件：微信开发者工具、PhotoShop、Navicat for MySQL（TBD）、</a:t>
            </a:r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IDEA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非一次性投资：团建费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其他费用：服务器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3"/>
            </p:custDataLst>
          </p:nvPr>
        </p:nvGraphicFramePr>
        <p:xfrm>
          <a:off x="3183890" y="3204210"/>
          <a:ext cx="6509385" cy="2309495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198245"/>
                <a:gridCol w="991870"/>
                <a:gridCol w="991870"/>
                <a:gridCol w="991870"/>
                <a:gridCol w="991235"/>
                <a:gridCol w="1344295"/>
              </a:tblGrid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项目名称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单价（元）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数量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小计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备注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693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团队资金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个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团队物资购买（如会议物资、学习资源、服务器等）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11550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人力成本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6467.58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19402.74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每月平均工作21.75天(估算71天)，每天两小时，算得私营平均时薪[2]乘1.5倍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总计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grid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/>
                        <a:t>19702.74元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  <p:sp>
        <p:nvSpPr>
          <p:cNvPr id="37" name="ï$ḻîdè"/>
          <p:cNvSpPr/>
          <p:nvPr/>
        </p:nvSpPr>
        <p:spPr>
          <a:xfrm>
            <a:off x="2008505" y="137096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2226310" y="164020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 animBg="1"/>
      <p:bldP spid="6" grpId="0"/>
      <p:bldP spid="37" grpId="1" animBg="1"/>
      <p:bldP spid="40" grpId="1" animBg="1"/>
      <p:bldP spid="6" grpId="1"/>
      <p:bldP spid="8" grpId="0"/>
      <p:bldP spid="8" grpId="1"/>
    </p:bldLst>
  </p:timing>
</p:sld>
</file>

<file path=ppt/tags/tag1.xml><?xml version="1.0" encoding="utf-8"?>
<p:tagLst xmlns:p="http://schemas.openxmlformats.org/presentationml/2006/main">
  <p:tag name="KSO_WM_UNIT_TABLE_BEAUTIFY" val="smartTable{86890011-6a97-4dd5-96da-63cb4b8f8873}"/>
</p:tagLst>
</file>

<file path=ppt/tags/tag2.xml><?xml version="1.0" encoding="utf-8"?>
<p:tagLst xmlns:p="http://schemas.openxmlformats.org/presentationml/2006/main">
  <p:tag name="KSO_WM_UNIT_TABLE_BEAUTIFY" val="smartTable{f2fa9d4c-8bbf-43e2-a8d9-721b84c1c819}"/>
</p:tagLst>
</file>

<file path=ppt/tags/tag3.xml><?xml version="1.0" encoding="utf-8"?>
<p:tagLst xmlns:p="http://schemas.openxmlformats.org/presentationml/2006/main">
  <p:tag name="KSO_WM_UNIT_TABLE_BEAUTIFY" val="smartTable{f1873631-9017-4e01-88cb-0e013444c331}"/>
</p:tagLst>
</file>

<file path=ppt/tags/tag4.xml><?xml version="1.0" encoding="utf-8"?>
<p:tagLst xmlns:p="http://schemas.openxmlformats.org/presentationml/2006/main">
  <p:tag name="KSO_WM_UNIT_TABLE_BEAUTIFY" val="smartTable{27706886-d3f5-494f-ad32-b7ca21ce7204}"/>
  <p:tag name="TABLE_ENDDRAG_ORIGIN_RECT" val="489*157"/>
  <p:tag name="TABLE_ENDDRAG_RECT" val="157*233*489*157"/>
</p:tagLst>
</file>

<file path=ppt/tags/tag5.xml><?xml version="1.0" encoding="utf-8"?>
<p:tagLst xmlns:p="http://schemas.openxmlformats.org/presentationml/2006/main">
  <p:tag name="ISPRING_PRESENTATION_TITLE" val="炫彩气泡简洁大气商业计划书PPT模板"/>
  <p:tag name="ISPRING_ULTRA_SCORM_COURSE_ID" val="B6BCA88A-A948-49FB-87E9-F1B64DACEF6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系统信息库"/>
  <p:tag name="ISPRING_PLAYERS_CUSTOMIZATION" val="UEsDBBQAAgAIANZMkE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1kyQ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1kyQ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DWTJB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NZMkE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NZMkE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NZMkE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ZMkEtfiFvqaggAAJEgAAApAAAAdW5pdmVyc2FsL3NraW5fY3VzdG9taXphdGlvbl9zZXR0aW5ncy54bWy1Wktv48gRvudXNBQskACB9aBeDjQK+GjZxMiUVqTtmQSBQIltiTDJVsiWZrzQIYcFNrdFghwS5JRLkEuOOQVI/kuAnWz+RaqbpEXKkkzaE3FsDKvrq6quVz/kXnTvBuo6YtR3v7KZSwOTMOYGi6j/A4R6c+rRcBySiLCouqPcuoFDP+jBHeU0oEbMDhw7dFQ+GvVraCA+qNuRu1oX3ppKs4E6TdzAXaThlgpj55J2LqkwpjXqaq+6JyKWG5I5Cdhhqb1qbvQpQA8iEjI9cMjHvpTnzg7lZ3AR2o4LfFG/3eTPNtW61Zr8Qc16q9PC24YsSVIbqS2trtW2nc55R64jXGu2atJW6TakhoTqrVb9vL2tdxotCd4G522Q0sTnbdTsNJsNbdvADUAjWVa0hrrtSOf1ugzacPdc3Q4GSqdWQ/V6XWpq21ZbGig1BNwSyJClLnegpEmK1N7KilzvSmigDpRBc4s13FZbqNvA7Vpt21QUqVbbOXc3u6y7dtTC00nd+YzAgyE4OMpzq3oguXrzdRgCs0X8lWczggLbJ28q3//ht99/+813v/nTp6+//fS7v336/T+/++NfK0mKinROAalleWpMBDIX1z8orVcVYymjsC1bHFk6cp03ldmaMRqczWnAwOCzgIa+7VX6P4zzJ5ldESTdkLAM7s6ek526jvgUhSW6IKfhOQWaU39lBw9DuqBnM3t+vwjpOnAKmbl8WJHQc4N74K6dd1R8UpHnRkxnxM/Zh7v8KQ5bQc+KCDevjflTCOnZM+KlGmviUwK3U/m8R/agGzdymYDKdf6cgq7sBdkLQIM/pzEBaMmDOvx5HsTIRwbsEm8Bp3V49gMJ80rilnkSRVfrVdl8WoV0wZ2dxz0f6EecR6EDBQtuYY0/hUB8glxhoSglbhPz1/YYk9f9XtLzQQsEN9tcEpIQOVam6uhqLBvvp8PRxWiq6BeVvhpXJeJl+aNGu/ux3mr/uFdNcAUlmVfycJiXhYSwVq2YLMOajIZTEIiHUwO/syp9/rs0dHRtDXUDV/rJf0oLGE/wTaXPfxeBXk8m2LCm5lDX8FQ3p8bIEn4ZYgtrlf57ukZLe0MQo2jjkg+ILQmC9uyGBEWe64gB3rLdYE0K6NNGV7JuTCfYtCa6aukjo9I3aRg+/ERIttdsCcmztCPkuJE984gj1EKKiHHeXkC72KMh+MeWLnBS33aDsyLaJ/KtblxMrdFoaE6xoaWUSh8HDtJCm2sqL2gim3gCMkIb1vKXwaci+4QEJHteaSGX+sXlEH4sbsilu1h68MNeYM0YQ0jGJCgAhMTBE8g607wdTTTuQ1CIbLSyo+gDDZ1c0mRDV0C2bqgjSE3Vysi3uJhUNgTeDeaQOmTOCsi7wqYpX+CpMnoHOQ61OSoJGr2FknxbEvQem1BD2CwAM+Qb/ULmFcHLMC2QtAbnNs937wHZ8znguDc3Ll1HQOEehjIR1RidldZk4i+vIZC6PDxS7bFgcLZ4W7gbAqaEDixzBXRBG1KxxrPry2v959OBrA+xNoV000a3U0t0Sa7Utx9QQBmynY0dzAmakbm9hkp4gDHHdcQYj7ww4Vdr9ytks6T/fJG0LkPD7754gUm5hnfAMtgxgzLYpqzYc9q525IZvNAQnutHrSjigBebYKrYkCf66POEKHL9tRd36c8RqEfjygbrWTte76/iYfs/GGPGLVjRoaMpLi0FwrAS8yUHFk+vFFA3BqBuHPdzaPj8lFpKgDFKZBgUvULMDXguZ8gNeLSciFusmLoFm61bMuOnjwJgUatx1A7Hm58RPQKH9MdSnZE7Cvslj9ibeCMDa5cIf5EoZ7ZKuaXF0q0hGG6AzEWcVCDVc31+hiom9voKp66IV4PcfG7p2nNEdXvuvVgRwM9rnzzdh92F1BdUz47SvI4XpZ+90pB4ipNY77jcBuKxQAvHKlOfr4qYieWJejlVZUPF/ETB69krjoPq4D4ZWuZ0KCtcApSJb7P5ElbhO37OKy4rPhFoeCCDvGTyJrHD+fLfv/5LcTF79sRUlFB/WlYOFD/vmvhR3i8Mykj0ywJyLFnJQ8VLQWByoEqh//nXP/77578XweqQn5/lxGLHq5JPfX7DVUg1VEASRdmyZPXyCorEFDVB1yFsBUsKuZInb6Hvia1+pX9lh/fQNy1KvbKChON5arLSNuxOuGvmuQEpCX/1QsQnb+njqaxp4ugPJeq58/t49XXg/JLc8iGPLsrIUy9lA5rznkjiuKy8TLG2pU0LOkL8vusHm4NL3SNhd5/i2dDCWe56JmAh9cb8YuvpTS4w8Hs4SOM+C/mJPn3LckRL+iGJXcKVpexzjsGEMd8qZnh3tH3uCS8dJ8OaEPb5bqgHi4IaTybDnqfvo1RVEde+/TvbixLEI+2J4XDGSoYylu+I+/wG+cie8GeI+/wmX1BGcKh7AtofySLTqzjFDrP0IoEDHhKIFpXwpG95Hm7BkF/JRhmTEkKe06cO6Yt10XJ9ktQyp2UNrh6xuBc8bl2uOGb2IKYd8a8ccgO73K2eTt4ec5lHjme2mAfUXzb64v1Q+ic8h/I//upg3xkxFbGHFXlTgUOIPV/yNh9VUCLjTYW7M/5+5hhulTYz3ssySGHNaagvmrno5aVUBryFl1NF41I/DepVn/ipVz0VoV4i9ngAg7U/IyGGHHBJmpx5WpZ7md6C3YjNaB52ZDCLZ0sQHcDpKMVkCLm0Ehuqx6SK37IMsK1krkc2JG1UGULGN6en34ugOE7ntsyG5I5lszuhlC6CpNPtUjHLnR84ChOnsYO4eKRk0TF7FonpH+hW6dKTUXZgNUrbNM/3LGtMyGXuAWXAeywAvWp2lYUu9eRb1n0aQEHe0b86+B9QSwMEFAACAAgA10yQ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10yQSzeoczFKAAAAawAAABsAAAB1bml2ZXJzYWwvdW5pdmVyc2FsLnBuZy54bWyzsa/IzVEoSy0qzszPs1Uy1DNQsrfj5bIpKEoty0wtV6gAigEFIUBJoRLINUJwyzNTSjJAKizNEIIZqZnpGSW2ShaW5nBBfaCZAFBLAQIAABQAAgAIANZMkEu27fNMcQQAAAQRAAAdAAAAAAAAAAEAAAAAAAAAAAB1bml2ZXJzYWwvY29tbW9uX21lc3NhZ2VzLmxuZ1BLAQIAABQAAgAIANZMkEtN8AC3sQMAADkPAAAnAAAAAAAAAAEAAAAAAKwEAAB1bml2ZXJzYWwvZmxhc2hfcHVibGlzaGluZ19zZXR0aW5ncy54bWxQSwECAAAUAAIACADWTJBLOAFxQrQCAABUCgAAIQAAAAAAAAABAAAAAACiCAAAdW5pdmVyc2FsL2ZsYXNoX3NraW5fc2V0dGluZ3MueG1sUEsBAgAAFAACAAgA1kyQSzg/xxyEAwAASg4AACYAAAAAAAAAAQAAAAAAlQsAAHVuaXZlcnNhbC9odG1sX3B1Ymxpc2hpbmdfc2V0dGluZ3MueG1sUEsBAgAAFAACAAgA1kyQS9Ca6ouXAQAAHgYAAB8AAAAAAAAAAQAAAAAAXQ8AAHVuaXZlcnNhbC9odG1sX3NraW5fc2V0dGluZ3MuanNQSwECAAAUAAIACADWTJBLPTwv0cEAAADlAQAAGgAAAAAAAAABAAAAAAAxEQAAdW5pdmVyc2FsL2kxOG5fcHJlc2V0cy54bWxQSwECAAAUAAIACADWTJBL2ZyjN3QAAAB0AAAAHAAAAAAAAAABAAAAAAAqEgAAdW5pdmVyc2FsL2xvY2FsX3NldHRpbmdzLnhtbFBLAQIAABQAAgAIAESUV0cjtE77+wIAALAIAAAUAAAAAAAAAAEAAAAAANgSAAB1bml2ZXJzYWwvcGxheWVyLnhtbFBLAQIAABQAAgAIANZMkEtfiFvqaggAAJEgAAApAAAAAAAAAAEAAAAAAAUWAAB1bml2ZXJzYWwvc2tpbl9jdXN0b21pemF0aW9uX3NldHRpbmdzLnhtbFBLAQIAABQAAgAIANdMkEvvX7aBDxYAAEh1AAAXAAAAAAAAAAAAAAAAALYeAAB1bml2ZXJzYWwvdW5pdmVyc2FsLnBuZ1BLAQIAABQAAgAIANdMkEs3qHMxSgAAAGsAAAAbAAAAAAAAAAEAAAAAAPo0AAB1bml2ZXJzYWwvdW5pdmVyc2FsLnBuZy54bWxQSwUGAAAAAAsACwBJAwAAfTUAAAAA"/>
</p:tagLst>
</file>

<file path=ppt/theme/theme1.xml><?xml version="1.0" encoding="utf-8"?>
<a:theme xmlns:a="http://schemas.openxmlformats.org/drawingml/2006/main" name="Office 主题​​">
  <a:themeElements>
    <a:clrScheme name="自定义 149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1596F"/>
      </a:accent1>
      <a:accent2>
        <a:srgbClr val="B95496"/>
      </a:accent2>
      <a:accent3>
        <a:srgbClr val="00B0F0"/>
      </a:accent3>
      <a:accent4>
        <a:srgbClr val="E1596F"/>
      </a:accent4>
      <a:accent5>
        <a:srgbClr val="B95496"/>
      </a:accent5>
      <a:accent6>
        <a:srgbClr val="00B0F0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3375</Words>
  <Application>WPS 演示</Application>
  <PresentationFormat>宽屏</PresentationFormat>
  <Paragraphs>518</Paragraphs>
  <Slides>15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Open Sans</vt:lpstr>
      <vt:lpstr>Segoe Print</vt:lpstr>
      <vt:lpstr>经典综艺体简</vt:lpstr>
      <vt:lpstr>锐字云字库美黑体1.0</vt:lpstr>
      <vt:lpstr>Times New Roman</vt:lpstr>
      <vt:lpstr>Clear Sans Light</vt:lpstr>
      <vt:lpstr>等线</vt:lpstr>
      <vt:lpstr>黑体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炫彩气泡简洁大气商业计划书PPT模板</dc:title>
  <dc:creator>Administrator</dc:creator>
  <cp:lastModifiedBy>Hyi</cp:lastModifiedBy>
  <cp:revision>230</cp:revision>
  <dcterms:created xsi:type="dcterms:W3CDTF">2017-06-23T02:08:00Z</dcterms:created>
  <dcterms:modified xsi:type="dcterms:W3CDTF">2021-10-30T15:32:02Z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D021076FCBB043E2AEDB3C85D3D5998E</vt:lpwstr>
  </property>
</Properties>
</file>

<file path=docProps/thumbnail.jpeg>
</file>